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81" r:id="rId6"/>
    <p:sldId id="280" r:id="rId7"/>
    <p:sldId id="260" r:id="rId8"/>
    <p:sldId id="282" r:id="rId9"/>
    <p:sldId id="261" r:id="rId10"/>
    <p:sldId id="283" r:id="rId11"/>
    <p:sldId id="284" r:id="rId12"/>
    <p:sldId id="285" r:id="rId13"/>
    <p:sldId id="286" r:id="rId14"/>
    <p:sldId id="264" r:id="rId15"/>
    <p:sldId id="287" r:id="rId16"/>
    <p:sldId id="272" r:id="rId17"/>
    <p:sldId id="288" r:id="rId18"/>
    <p:sldId id="289" r:id="rId19"/>
    <p:sldId id="290" r:id="rId20"/>
    <p:sldId id="291" r:id="rId21"/>
    <p:sldId id="265" r:id="rId22"/>
    <p:sldId id="292" r:id="rId23"/>
    <p:sldId id="293" r:id="rId24"/>
    <p:sldId id="294" r:id="rId25"/>
    <p:sldId id="267" r:id="rId26"/>
    <p:sldId id="268" r:id="rId27"/>
    <p:sldId id="269" r:id="rId28"/>
    <p:sldId id="270" r:id="rId29"/>
    <p:sldId id="271" r:id="rId30"/>
    <p:sldId id="273" r:id="rId31"/>
    <p:sldId id="274" r:id="rId32"/>
    <p:sldId id="275" r:id="rId33"/>
    <p:sldId id="276" r:id="rId34"/>
    <p:sldId id="277" r:id="rId35"/>
    <p:sldId id="278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ussain Ali" initials="HA" lastIdx="1" clrIdx="0">
    <p:extLst>
      <p:ext uri="{19B8F6BF-5375-455C-9EA6-DF929625EA0E}">
        <p15:presenceInfo xmlns:p15="http://schemas.microsoft.com/office/powerpoint/2012/main" userId="ef6f9aa1f7d02f7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6" d="100"/>
          <a:sy n="106" d="100"/>
        </p:scale>
        <p:origin x="15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xmlns="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8/11/2020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18372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8/11/2020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1029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8/11/2020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xmlns="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15987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8/11/2020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72603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xmlns="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8/11/2020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xmlns="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57811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8/11/2020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xmlns="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xmlns="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57598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8/11/2020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xmlns="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xmlns="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52350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xmlns="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8/11/2020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xmlns="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xmlns="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28504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8/11/2020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73188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8/11/2020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48579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8/11/2020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46115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8/11/2020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xmlns="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4014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File:Abstract_blue_background7.jpg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sa/3.0/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hyperlink" Target="https://www.unixtimestamp.com/index.php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0AF4F2BA-3C03-4E2C-8ABC-0949B61B3C5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4A97AD0B-13FB-449A-9703-8D8CBFD607E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16126" b="887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CDCBBF67-A9ED-446C-963E-90BA2CAA61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FFFFFF"/>
                </a:solidFill>
              </a:rPr>
              <a:t>Acceleration Data</a:t>
            </a:r>
            <a:endParaRPr lang="en-GB" b="1" dirty="0">
              <a:solidFill>
                <a:srgbClr val="FFFFFF"/>
              </a:solidFill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xmlns="" id="{A07787ED-5EDC-4C54-AD87-55B60D0FE39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B40A8CA7-7D5A-43B0-A1A0-B558ECA9EED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461090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6BE4CF0-904E-492D-A316-47C4CE620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Answer Should be like this:</a:t>
            </a:r>
            <a:endParaRPr lang="en-GB" dirty="0"/>
          </a:p>
        </p:txBody>
      </p:sp>
      <p:pic>
        <p:nvPicPr>
          <p:cNvPr id="6" name="Content Placeholder 5" descr="A screenshot of a cell phone&#10;&#10;Description automatically generated">
            <a:extLst>
              <a:ext uri="{FF2B5EF4-FFF2-40B4-BE49-F238E27FC236}">
                <a16:creationId xmlns:a16="http://schemas.microsoft.com/office/drawing/2014/main" xmlns="" id="{2099C021-2C51-4F8E-B150-3D1164C158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63" y="2339788"/>
            <a:ext cx="9714472" cy="2675966"/>
          </a:xfrm>
        </p:spPr>
      </p:pic>
    </p:spTree>
    <p:extLst>
      <p:ext uri="{BB962C8B-B14F-4D97-AF65-F5344CB8AC3E}">
        <p14:creationId xmlns:p14="http://schemas.microsoft.com/office/powerpoint/2010/main" val="20419270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948DF0D-DBF7-4BCB-A72C-A6BDE13089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#3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138E5BB-102E-468F-A102-BDF622E4BF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sz="2400" b="1" dirty="0"/>
              <a:t>In Fitbit Data Find Start and End Time</a:t>
            </a:r>
          </a:p>
          <a:p>
            <a:pPr>
              <a:buFont typeface="Wingdings" panose="05000000000000000000" pitchFamily="2" charset="2"/>
              <a:buChar char="q"/>
            </a:pPr>
            <a:endParaRPr lang="en-US" sz="2400" b="1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sz="2400" b="1" dirty="0"/>
              <a:t>Hints : Using python </a:t>
            </a:r>
            <a:endParaRPr lang="en-GB" sz="2400" b="1" dirty="0"/>
          </a:p>
        </p:txBody>
      </p:sp>
    </p:spTree>
    <p:extLst>
      <p:ext uri="{BB962C8B-B14F-4D97-AF65-F5344CB8AC3E}">
        <p14:creationId xmlns:p14="http://schemas.microsoft.com/office/powerpoint/2010/main" val="23994300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9FD917D-58FA-4667-856F-4A934D13D5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Answer Should be like this:</a:t>
            </a:r>
            <a:endParaRPr lang="en-GB" dirty="0"/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xmlns="" id="{9BEFA3F6-071C-470C-AC60-15F454D6A9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2305594"/>
            <a:ext cx="3662979" cy="2131935"/>
          </a:xfrm>
        </p:spPr>
      </p:pic>
    </p:spTree>
    <p:extLst>
      <p:ext uri="{BB962C8B-B14F-4D97-AF65-F5344CB8AC3E}">
        <p14:creationId xmlns:p14="http://schemas.microsoft.com/office/powerpoint/2010/main" val="11284397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FFBEB54-8463-4F31-A6EB-08DF100D3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#4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0D39C94-4E34-4E70-917F-F5D495C21B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sz="2400" b="1" dirty="0"/>
              <a:t>In Wavelet Data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1600" b="1" dirty="0"/>
              <a:t>Using abs function change any negative value to positive value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GB" sz="1600" b="1" dirty="0"/>
              <a:t>Find </a:t>
            </a:r>
            <a:r>
              <a:rPr lang="en-US" sz="1600" b="1" dirty="0"/>
              <a:t>Absolute value of</a:t>
            </a:r>
            <a:r>
              <a:rPr lang="en-US" dirty="0"/>
              <a:t>( </a:t>
            </a:r>
            <a:r>
              <a:rPr lang="en-US" b="1" dirty="0"/>
              <a:t>accel_x  </a:t>
            </a:r>
            <a:r>
              <a:rPr lang="en-US" dirty="0"/>
              <a:t>,  </a:t>
            </a:r>
            <a:r>
              <a:rPr lang="en-GB" b="1" dirty="0"/>
              <a:t>accel_y  ,  accel_z )</a:t>
            </a:r>
            <a:endParaRPr lang="en-US" dirty="0"/>
          </a:p>
          <a:p>
            <a:pPr>
              <a:buFont typeface="Wingdings" panose="05000000000000000000" pitchFamily="2" charset="2"/>
              <a:buChar char="q"/>
            </a:pPr>
            <a:endParaRPr lang="en-US" dirty="0"/>
          </a:p>
          <a:p>
            <a:pPr>
              <a:buFont typeface="Wingdings" panose="05000000000000000000" pitchFamily="2" charset="2"/>
              <a:buChar char="q"/>
            </a:pPr>
            <a:endParaRPr lang="en-US" dirty="0"/>
          </a:p>
          <a:p>
            <a:pPr>
              <a:buFont typeface="Wingdings" panose="05000000000000000000" pitchFamily="2" charset="2"/>
              <a:buChar char="q"/>
            </a:pPr>
            <a:endParaRPr lang="en-US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sz="1600" dirty="0"/>
              <a:t>Hints : Using Python abs function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20299581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C5AE6FA-62C8-4E80-8FC7-2E594873A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 Absolute Value </a:t>
            </a:r>
            <a:endParaRPr lang="en-GB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xmlns="" id="{862DA5C4-4A37-4351-B024-C02A2D0D0F6F}"/>
              </a:ext>
            </a:extLst>
          </p:cNvPr>
          <p:cNvSpPr/>
          <p:nvPr/>
        </p:nvSpPr>
        <p:spPr>
          <a:xfrm>
            <a:off x="1097280" y="2360006"/>
            <a:ext cx="1355147" cy="5253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X Axis(2,-3)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xmlns="" id="{A24DE20D-3A09-4D8B-A8D3-93AB08D97597}"/>
              </a:ext>
            </a:extLst>
          </p:cNvPr>
          <p:cNvSpPr/>
          <p:nvPr/>
        </p:nvSpPr>
        <p:spPr>
          <a:xfrm>
            <a:off x="1097279" y="3224065"/>
            <a:ext cx="1355148" cy="57496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Y Axis(4,-5)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xmlns="" id="{F0554E10-E42E-4976-8E3E-C78B063175D3}"/>
              </a:ext>
            </a:extLst>
          </p:cNvPr>
          <p:cNvSpPr/>
          <p:nvPr/>
        </p:nvSpPr>
        <p:spPr>
          <a:xfrm>
            <a:off x="1097279" y="4190332"/>
            <a:ext cx="1355148" cy="5253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Z Axis(-7,8)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xmlns="" id="{9D0F5F17-4B6E-4A27-8F76-6BEFCF58431C}"/>
              </a:ext>
            </a:extLst>
          </p:cNvPr>
          <p:cNvSpPr/>
          <p:nvPr/>
        </p:nvSpPr>
        <p:spPr>
          <a:xfrm>
            <a:off x="4034118" y="2380095"/>
            <a:ext cx="995557" cy="21601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abs</a:t>
            </a:r>
            <a:endParaRPr lang="en-GB" dirty="0">
              <a:solidFill>
                <a:schemeClr val="tx1"/>
              </a:solidFill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xmlns="" id="{E9BE5E1C-B58A-45FD-A8D2-E64C430DBDC5}"/>
              </a:ext>
            </a:extLst>
          </p:cNvPr>
          <p:cNvCxnSpPr>
            <a:cxnSpLocks/>
            <a:stCxn id="5" idx="3"/>
            <a:endCxn id="8" idx="2"/>
          </p:cNvCxnSpPr>
          <p:nvPr/>
        </p:nvCxnSpPr>
        <p:spPr>
          <a:xfrm>
            <a:off x="2452427" y="2622665"/>
            <a:ext cx="1581691" cy="8375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xmlns="" id="{FB80B708-193B-4C77-8C91-B21EEC5BD3D7}"/>
              </a:ext>
            </a:extLst>
          </p:cNvPr>
          <p:cNvCxnSpPr>
            <a:cxnSpLocks/>
            <a:stCxn id="6" idx="3"/>
            <a:endCxn id="8" idx="2"/>
          </p:cNvCxnSpPr>
          <p:nvPr/>
        </p:nvCxnSpPr>
        <p:spPr>
          <a:xfrm flipV="1">
            <a:off x="2452427" y="3460172"/>
            <a:ext cx="1581691" cy="513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xmlns="" id="{ACBE20A0-AC63-4A06-8038-E77EEA80FBD5}"/>
              </a:ext>
            </a:extLst>
          </p:cNvPr>
          <p:cNvCxnSpPr>
            <a:cxnSpLocks/>
            <a:stCxn id="7" idx="3"/>
            <a:endCxn id="8" idx="2"/>
          </p:cNvCxnSpPr>
          <p:nvPr/>
        </p:nvCxnSpPr>
        <p:spPr>
          <a:xfrm flipV="1">
            <a:off x="2452427" y="3460172"/>
            <a:ext cx="1581691" cy="9928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xmlns="" id="{D2955916-0710-4993-8665-E274E775A1D6}"/>
              </a:ext>
            </a:extLst>
          </p:cNvPr>
          <p:cNvSpPr/>
          <p:nvPr/>
        </p:nvSpPr>
        <p:spPr>
          <a:xfrm>
            <a:off x="6791325" y="2261367"/>
            <a:ext cx="1403928" cy="5253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X Axis(2,3)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xmlns="" id="{2B8941F8-0562-475D-AA56-0DAB6459213F}"/>
              </a:ext>
            </a:extLst>
          </p:cNvPr>
          <p:cNvSpPr/>
          <p:nvPr/>
        </p:nvSpPr>
        <p:spPr>
          <a:xfrm>
            <a:off x="6766935" y="3198517"/>
            <a:ext cx="1403928" cy="47682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Y Axis(4,5)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xmlns="" id="{682DFD03-3AFF-44FD-8338-E9662EFFB727}"/>
              </a:ext>
            </a:extLst>
          </p:cNvPr>
          <p:cNvSpPr/>
          <p:nvPr/>
        </p:nvSpPr>
        <p:spPr>
          <a:xfrm>
            <a:off x="6766935" y="4063422"/>
            <a:ext cx="1355148" cy="47682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Z Axis(7,8)</a:t>
            </a:r>
            <a:endParaRPr lang="en-GB" dirty="0">
              <a:solidFill>
                <a:schemeClr val="tx1"/>
              </a:solidFill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xmlns="" id="{95E7389B-AC9D-4539-81F6-8FAC35A823E0}"/>
              </a:ext>
            </a:extLst>
          </p:cNvPr>
          <p:cNvCxnSpPr>
            <a:cxnSpLocks/>
            <a:stCxn id="8" idx="6"/>
            <a:endCxn id="18" idx="1"/>
          </p:cNvCxnSpPr>
          <p:nvPr/>
        </p:nvCxnSpPr>
        <p:spPr>
          <a:xfrm flipV="1">
            <a:off x="5029675" y="2524026"/>
            <a:ext cx="1761650" cy="9361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xmlns="" id="{F4B24AFD-AF40-4C84-85FE-D840B94792FC}"/>
              </a:ext>
            </a:extLst>
          </p:cNvPr>
          <p:cNvCxnSpPr>
            <a:cxnSpLocks/>
            <a:stCxn id="8" idx="6"/>
            <a:endCxn id="19" idx="1"/>
          </p:cNvCxnSpPr>
          <p:nvPr/>
        </p:nvCxnSpPr>
        <p:spPr>
          <a:xfrm flipV="1">
            <a:off x="5029675" y="3436931"/>
            <a:ext cx="1737260" cy="232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xmlns="" id="{CADC1715-0CF9-415E-95D8-3F33CA2B2ED7}"/>
              </a:ext>
            </a:extLst>
          </p:cNvPr>
          <p:cNvCxnSpPr>
            <a:cxnSpLocks/>
            <a:stCxn id="8" idx="6"/>
            <a:endCxn id="20" idx="1"/>
          </p:cNvCxnSpPr>
          <p:nvPr/>
        </p:nvCxnSpPr>
        <p:spPr>
          <a:xfrm>
            <a:off x="5029675" y="3460172"/>
            <a:ext cx="1737260" cy="8416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76113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183092A-8141-4557-AB8F-90176EDFB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# 5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B4DDF5F-3B2B-4334-B1A1-B196F99952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GB" sz="2400" b="1" dirty="0"/>
              <a:t>In Wavelet Data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GB" sz="2400" b="1" dirty="0"/>
              <a:t>Collapsing the Rows Of Raw Data to a 60 Seconds Epochs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GB" sz="2400" b="1" dirty="0"/>
              <a:t>Every 60 second count as 1 Mints</a:t>
            </a:r>
          </a:p>
          <a:p>
            <a:pPr marL="0" indent="0">
              <a:buNone/>
            </a:pPr>
            <a:endParaRPr lang="en-GB" sz="2400" b="1" dirty="0"/>
          </a:p>
          <a:p>
            <a:pPr>
              <a:buFont typeface="Wingdings" panose="05000000000000000000" pitchFamily="2" charset="2"/>
              <a:buChar char="q"/>
            </a:pPr>
            <a:r>
              <a:rPr lang="en-GB" sz="1600" dirty="0"/>
              <a:t>Hints : Using Python sum &amp; groupby  Function</a:t>
            </a:r>
          </a:p>
        </p:txBody>
      </p:sp>
    </p:spTree>
    <p:extLst>
      <p:ext uri="{BB962C8B-B14F-4D97-AF65-F5344CB8AC3E}">
        <p14:creationId xmlns:p14="http://schemas.microsoft.com/office/powerpoint/2010/main" val="12024247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xmlns="" id="{8B009F05-E773-4246-81AA-87A8E3103FD9}"/>
              </a:ext>
            </a:extLst>
          </p:cNvPr>
          <p:cNvSpPr/>
          <p:nvPr/>
        </p:nvSpPr>
        <p:spPr>
          <a:xfrm>
            <a:off x="1119019" y="3482840"/>
            <a:ext cx="1043709" cy="12930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y(1,2,3…60)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xmlns="" id="{8F0432BA-DAA1-4DED-B94D-FEC23B1A3855}"/>
              </a:ext>
            </a:extLst>
          </p:cNvPr>
          <p:cNvSpPr/>
          <p:nvPr/>
        </p:nvSpPr>
        <p:spPr>
          <a:xfrm>
            <a:off x="1100553" y="4951051"/>
            <a:ext cx="1043709" cy="12930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z(1,2,3…60)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xmlns="" id="{99B29F8B-73D2-4AE4-A879-120633B18624}"/>
              </a:ext>
            </a:extLst>
          </p:cNvPr>
          <p:cNvSpPr/>
          <p:nvPr/>
        </p:nvSpPr>
        <p:spPr>
          <a:xfrm>
            <a:off x="5080713" y="2420288"/>
            <a:ext cx="1348509" cy="31773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Sum</a:t>
            </a:r>
            <a:endParaRPr lang="en-GB" dirty="0">
              <a:solidFill>
                <a:schemeClr val="tx1"/>
              </a:solidFill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xmlns="" id="{161E9F69-07BC-4871-8B3F-28BB6797335A}"/>
              </a:ext>
            </a:extLst>
          </p:cNvPr>
          <p:cNvCxnSpPr>
            <a:cxnSpLocks/>
            <a:stCxn id="17" idx="3"/>
            <a:endCxn id="9" idx="2"/>
          </p:cNvCxnSpPr>
          <p:nvPr/>
        </p:nvCxnSpPr>
        <p:spPr>
          <a:xfrm>
            <a:off x="2122581" y="2675001"/>
            <a:ext cx="2958132" cy="13339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xmlns="" id="{8B59E481-036B-4938-8E24-A78A12D1FADA}"/>
              </a:ext>
            </a:extLst>
          </p:cNvPr>
          <p:cNvCxnSpPr>
            <a:cxnSpLocks/>
            <a:endCxn id="9" idx="2"/>
          </p:cNvCxnSpPr>
          <p:nvPr/>
        </p:nvCxnSpPr>
        <p:spPr>
          <a:xfrm>
            <a:off x="2122581" y="3845533"/>
            <a:ext cx="2958132" cy="1634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xmlns="" id="{CDD80CA0-C6E5-4A06-B01A-98BB83FC349E}"/>
              </a:ext>
            </a:extLst>
          </p:cNvPr>
          <p:cNvCxnSpPr>
            <a:cxnSpLocks/>
            <a:stCxn id="8" idx="3"/>
            <a:endCxn id="9" idx="2"/>
          </p:cNvCxnSpPr>
          <p:nvPr/>
        </p:nvCxnSpPr>
        <p:spPr>
          <a:xfrm flipV="1">
            <a:off x="2144262" y="4008943"/>
            <a:ext cx="2936451" cy="15886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xmlns="" id="{7845A8DF-9615-4D6D-984D-67AEE7D80FE6}"/>
              </a:ext>
            </a:extLst>
          </p:cNvPr>
          <p:cNvSpPr/>
          <p:nvPr/>
        </p:nvSpPr>
        <p:spPr>
          <a:xfrm>
            <a:off x="1078872" y="2028455"/>
            <a:ext cx="1043709" cy="12930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X(1,2,3…60)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xmlns="" id="{CA29E489-FC35-4CC7-AA2D-A655676E212D}"/>
              </a:ext>
            </a:extLst>
          </p:cNvPr>
          <p:cNvSpPr/>
          <p:nvPr/>
        </p:nvSpPr>
        <p:spPr>
          <a:xfrm>
            <a:off x="8763532" y="2067537"/>
            <a:ext cx="1043709" cy="12930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X(1)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(2)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xmlns="" id="{6C2EAB9E-026E-408A-BF77-027A9ADD51F8}"/>
              </a:ext>
            </a:extLst>
          </p:cNvPr>
          <p:cNvSpPr/>
          <p:nvPr/>
        </p:nvSpPr>
        <p:spPr>
          <a:xfrm>
            <a:off x="8770642" y="3490288"/>
            <a:ext cx="1043709" cy="12930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Y(1)</a:t>
            </a:r>
          </a:p>
          <a:p>
            <a:pPr algn="ctr"/>
            <a:r>
              <a:rPr lang="en-GB" dirty="0">
                <a:solidFill>
                  <a:schemeClr val="tx1"/>
                </a:solidFill>
              </a:rPr>
              <a:t>(2)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xmlns="" id="{B55424EB-10AA-43B8-992A-EEE93984113F}"/>
              </a:ext>
            </a:extLst>
          </p:cNvPr>
          <p:cNvSpPr/>
          <p:nvPr/>
        </p:nvSpPr>
        <p:spPr>
          <a:xfrm>
            <a:off x="8770642" y="4985139"/>
            <a:ext cx="1043709" cy="12930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Z(1)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(2)</a:t>
            </a:r>
            <a:endParaRPr lang="en-GB" dirty="0">
              <a:solidFill>
                <a:schemeClr val="tx1"/>
              </a:solidFill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xmlns="" id="{D21CE9B4-4CEC-4FCA-9380-B59D08E9A35B}"/>
              </a:ext>
            </a:extLst>
          </p:cNvPr>
          <p:cNvCxnSpPr>
            <a:stCxn id="9" idx="6"/>
            <a:endCxn id="18" idx="1"/>
          </p:cNvCxnSpPr>
          <p:nvPr/>
        </p:nvCxnSpPr>
        <p:spPr>
          <a:xfrm flipV="1">
            <a:off x="6429222" y="2714083"/>
            <a:ext cx="2334310" cy="12948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xmlns="" id="{D570C706-288B-486B-8A2E-040D1C211909}"/>
              </a:ext>
            </a:extLst>
          </p:cNvPr>
          <p:cNvCxnSpPr>
            <a:stCxn id="9" idx="6"/>
            <a:endCxn id="19" idx="1"/>
          </p:cNvCxnSpPr>
          <p:nvPr/>
        </p:nvCxnSpPr>
        <p:spPr>
          <a:xfrm>
            <a:off x="6429222" y="4008943"/>
            <a:ext cx="2341420" cy="1278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xmlns="" id="{80D94D95-9C09-43AF-B478-5D03AC6C94ED}"/>
              </a:ext>
            </a:extLst>
          </p:cNvPr>
          <p:cNvCxnSpPr>
            <a:endCxn id="20" idx="1"/>
          </p:cNvCxnSpPr>
          <p:nvPr/>
        </p:nvCxnSpPr>
        <p:spPr>
          <a:xfrm>
            <a:off x="5907367" y="3636630"/>
            <a:ext cx="2863275" cy="19950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078872" y="840687"/>
            <a:ext cx="8379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Fitbit </a:t>
            </a:r>
            <a:r>
              <a:rPr lang="ko-KR" altLang="en-US" dirty="0" smtClean="0"/>
              <a:t>과 </a:t>
            </a:r>
            <a:r>
              <a:rPr lang="en-US" altLang="ko-KR" dirty="0" smtClean="0"/>
              <a:t>wavelet</a:t>
            </a:r>
            <a:r>
              <a:rPr lang="ko-KR" altLang="en-US" dirty="0" smtClean="0"/>
              <a:t>의 측정 단위가 달라서 </a:t>
            </a:r>
            <a:r>
              <a:rPr lang="en-US" altLang="ko-KR" dirty="0"/>
              <a:t> </a:t>
            </a:r>
            <a:r>
              <a:rPr lang="en-US" altLang="ko-KR" dirty="0" smtClean="0"/>
              <a:t>60</a:t>
            </a:r>
            <a:r>
              <a:rPr lang="ko-KR" altLang="en-US" dirty="0" smtClean="0"/>
              <a:t>초까지의 </a:t>
            </a:r>
            <a:r>
              <a:rPr lang="en-US" altLang="ko-KR" dirty="0" err="1" smtClean="0"/>
              <a:t>x,y,z</a:t>
            </a:r>
            <a:r>
              <a:rPr lang="ko-KR" altLang="en-US" dirty="0" smtClean="0"/>
              <a:t>를 더해서 </a:t>
            </a:r>
            <a:r>
              <a:rPr lang="en-US" altLang="ko-KR" dirty="0" smtClean="0"/>
              <a:t>1</a:t>
            </a:r>
            <a:r>
              <a:rPr lang="ko-KR" altLang="en-US" dirty="0" smtClean="0"/>
              <a:t>분단위로 사용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932352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8294185-B03F-478A-9776-3C77DB3F7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Answer Should be like this:</a:t>
            </a:r>
            <a:endParaRPr lang="en-GB" dirty="0"/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xmlns="" id="{F446E1F5-4EE4-4B0D-8237-F1F5F6682A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072" y="2245659"/>
            <a:ext cx="8832009" cy="3294529"/>
          </a:xfrm>
        </p:spPr>
      </p:pic>
    </p:spTree>
    <p:extLst>
      <p:ext uri="{BB962C8B-B14F-4D97-AF65-F5344CB8AC3E}">
        <p14:creationId xmlns:p14="http://schemas.microsoft.com/office/powerpoint/2010/main" val="13532304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7D99BC8-5369-46F8-BA99-17056257A6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#6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E4F24B8-9ED6-4A83-90A8-C08D2349A8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In Wavelet Data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1800" dirty="0"/>
              <a:t>Find the Resultant Vector of ( accel_x , accel_y , accel_z )</a:t>
            </a:r>
          </a:p>
          <a:p>
            <a:pPr marL="0" indent="0">
              <a:buNone/>
            </a:pPr>
            <a:endParaRPr lang="en-US" sz="1600" dirty="0"/>
          </a:p>
          <a:p>
            <a:pPr>
              <a:buFont typeface="Wingdings" panose="05000000000000000000" pitchFamily="2" charset="2"/>
              <a:buChar char="q"/>
            </a:pPr>
            <a:r>
              <a:rPr lang="en-GB" sz="1600" dirty="0"/>
              <a:t>Hints : Create User define function in Python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65703" y="461177"/>
            <a:ext cx="9001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루트</a:t>
            </a:r>
            <a:r>
              <a:rPr lang="en-US" altLang="ko-KR" dirty="0" smtClean="0"/>
              <a:t>(x^2+y^2+z^2)=a</a:t>
            </a:r>
            <a:r>
              <a:rPr lang="ko-KR" altLang="en-US" dirty="0" smtClean="0"/>
              <a:t>의 즉 </a:t>
            </a:r>
            <a:r>
              <a:rPr lang="en-US" altLang="ko-KR" dirty="0" err="1" smtClean="0"/>
              <a:t>x,y,z</a:t>
            </a:r>
            <a:r>
              <a:rPr lang="ko-KR" altLang="en-US" dirty="0" smtClean="0"/>
              <a:t>를 하나의 </a:t>
            </a:r>
            <a:r>
              <a:rPr lang="en-US" altLang="ko-KR" dirty="0" smtClean="0"/>
              <a:t>a</a:t>
            </a:r>
            <a:r>
              <a:rPr lang="ko-KR" altLang="en-US" dirty="0" smtClean="0"/>
              <a:t>라는 값으로 </a:t>
            </a:r>
            <a:r>
              <a:rPr lang="ko-KR" altLang="en-US" dirty="0" err="1" smtClean="0"/>
              <a:t>만든것이</a:t>
            </a:r>
            <a:r>
              <a:rPr lang="ko-KR" altLang="en-US" dirty="0" smtClean="0"/>
              <a:t> </a:t>
            </a:r>
            <a:r>
              <a:rPr lang="en-US" altLang="ko-KR" dirty="0" smtClean="0"/>
              <a:t>resultant vector </a:t>
            </a:r>
            <a:r>
              <a:rPr lang="ko-KR" altLang="en-US" dirty="0" smtClean="0"/>
              <a:t>값이다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950238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40C4D8A-4EFF-4C79-80E8-6958FAC6AF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Answer Should be like this:</a:t>
            </a:r>
            <a:endParaRPr lang="en-GB" dirty="0"/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xmlns="" id="{73CF14E4-A913-4475-9B0A-509D5CC7FD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563" y="1978819"/>
            <a:ext cx="8724900" cy="3752850"/>
          </a:xfrm>
        </p:spPr>
      </p:pic>
    </p:spTree>
    <p:extLst>
      <p:ext uri="{BB962C8B-B14F-4D97-AF65-F5344CB8AC3E}">
        <p14:creationId xmlns:p14="http://schemas.microsoft.com/office/powerpoint/2010/main" val="15864808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Content Placeholder 35" descr="A picture containing screen, object, racket, riding&#10;&#10;Description automatically generated">
            <a:extLst>
              <a:ext uri="{FF2B5EF4-FFF2-40B4-BE49-F238E27FC236}">
                <a16:creationId xmlns:a16="http://schemas.microsoft.com/office/drawing/2014/main" xmlns="" id="{904E06A0-84C4-4C89-8A01-2D75C14BEA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xmlns="" r:id="rId3"/>
              </a:ext>
            </a:extLst>
          </a:blip>
          <a:stretch>
            <a:fillRect/>
          </a:stretch>
        </p:blipFill>
        <p:spPr>
          <a:xfrm>
            <a:off x="0" y="-1441542"/>
            <a:ext cx="12192000" cy="7310530"/>
          </a:xfr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xmlns="" id="{75853271-29A7-4BDE-AE80-BF6C9D5633F2}"/>
              </a:ext>
            </a:extLst>
          </p:cNvPr>
          <p:cNvSpPr/>
          <p:nvPr/>
        </p:nvSpPr>
        <p:spPr>
          <a:xfrm>
            <a:off x="4018973" y="288820"/>
            <a:ext cx="3124200" cy="1400175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Data Types</a:t>
            </a:r>
            <a:endParaRPr lang="en-GB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xmlns="" id="{8274B61D-7C48-4BB4-B6A4-9479174706EB}"/>
              </a:ext>
            </a:extLst>
          </p:cNvPr>
          <p:cNvCxnSpPr>
            <a:cxnSpLocks/>
            <a:stCxn id="4" idx="3"/>
          </p:cNvCxnSpPr>
          <p:nvPr/>
        </p:nvCxnSpPr>
        <p:spPr>
          <a:xfrm flipH="1">
            <a:off x="3112655" y="1483944"/>
            <a:ext cx="1363846" cy="15614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xmlns="" id="{AE43E89A-A118-4BD7-91DB-0301B35B6AC0}"/>
              </a:ext>
            </a:extLst>
          </p:cNvPr>
          <p:cNvCxnSpPr>
            <a:cxnSpLocks/>
            <a:stCxn id="4" idx="5"/>
          </p:cNvCxnSpPr>
          <p:nvPr/>
        </p:nvCxnSpPr>
        <p:spPr>
          <a:xfrm>
            <a:off x="6685645" y="1483944"/>
            <a:ext cx="1848755" cy="15614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xmlns="" id="{3F747CAD-CAFC-4C32-A35C-97C8B7FF4800}"/>
              </a:ext>
            </a:extLst>
          </p:cNvPr>
          <p:cNvSpPr/>
          <p:nvPr/>
        </p:nvSpPr>
        <p:spPr>
          <a:xfrm>
            <a:off x="7924800" y="3057235"/>
            <a:ext cx="1571664" cy="83127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Wavelet Data</a:t>
            </a:r>
            <a:endParaRPr lang="en-GB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xmlns="" id="{1324A332-54F8-4B7A-9532-5433EB75BFE3}"/>
              </a:ext>
            </a:extLst>
          </p:cNvPr>
          <p:cNvSpPr/>
          <p:nvPr/>
        </p:nvSpPr>
        <p:spPr>
          <a:xfrm>
            <a:off x="2133600" y="3057234"/>
            <a:ext cx="1653309" cy="83127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Fitbit Data</a:t>
            </a:r>
          </a:p>
          <a:p>
            <a:pPr algn="ctr"/>
            <a:endParaRPr lang="en-GB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xmlns="" id="{13F107F2-6AED-40D1-89F1-60C7D57356F2}"/>
              </a:ext>
            </a:extLst>
          </p:cNvPr>
          <p:cNvCxnSpPr>
            <a:cxnSpLocks/>
          </p:cNvCxnSpPr>
          <p:nvPr/>
        </p:nvCxnSpPr>
        <p:spPr>
          <a:xfrm flipH="1">
            <a:off x="2059709" y="3812619"/>
            <a:ext cx="406400" cy="7593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xmlns="" id="{33340E95-0C7E-4275-8C0A-F56B3CD075A2}"/>
              </a:ext>
            </a:extLst>
          </p:cNvPr>
          <p:cNvCxnSpPr/>
          <p:nvPr/>
        </p:nvCxnSpPr>
        <p:spPr>
          <a:xfrm>
            <a:off x="3297382" y="3888508"/>
            <a:ext cx="304800" cy="6834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xmlns="" id="{01D38970-B87F-40D1-A6E4-80BB135146FE}"/>
              </a:ext>
            </a:extLst>
          </p:cNvPr>
          <p:cNvCxnSpPr/>
          <p:nvPr/>
        </p:nvCxnSpPr>
        <p:spPr>
          <a:xfrm flipH="1">
            <a:off x="7758545" y="3888507"/>
            <a:ext cx="517237" cy="6834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xmlns="" id="{808C2BA9-0D3F-415D-9B7C-C9CBC5D581F1}"/>
              </a:ext>
            </a:extLst>
          </p:cNvPr>
          <p:cNvCxnSpPr/>
          <p:nvPr/>
        </p:nvCxnSpPr>
        <p:spPr>
          <a:xfrm>
            <a:off x="8737600" y="3888507"/>
            <a:ext cx="0" cy="4433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xmlns="" id="{2B0E68E6-DB9D-4071-A2C0-F758066DB350}"/>
              </a:ext>
            </a:extLst>
          </p:cNvPr>
          <p:cNvCxnSpPr/>
          <p:nvPr/>
        </p:nvCxnSpPr>
        <p:spPr>
          <a:xfrm>
            <a:off x="9254836" y="3888507"/>
            <a:ext cx="535709" cy="5911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xmlns="" id="{6C6BAD4F-53CB-4252-91D8-D03EE25B2D23}"/>
              </a:ext>
            </a:extLst>
          </p:cNvPr>
          <p:cNvSpPr/>
          <p:nvPr/>
        </p:nvSpPr>
        <p:spPr>
          <a:xfrm>
            <a:off x="1080655" y="4479636"/>
            <a:ext cx="1237673" cy="5911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Awake</a:t>
            </a:r>
            <a:endParaRPr lang="en-GB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xmlns="" id="{FB21A10C-CCD0-4202-B51B-B43E03058B79}"/>
              </a:ext>
            </a:extLst>
          </p:cNvPr>
          <p:cNvSpPr/>
          <p:nvPr/>
        </p:nvSpPr>
        <p:spPr>
          <a:xfrm>
            <a:off x="3371273" y="4525818"/>
            <a:ext cx="1105228" cy="4802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Sleep</a:t>
            </a:r>
            <a:endParaRPr lang="en-GB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xmlns="" id="{715680EF-BB87-4A29-9BE1-E3B81F663ADD}"/>
              </a:ext>
            </a:extLst>
          </p:cNvPr>
          <p:cNvSpPr/>
          <p:nvPr/>
        </p:nvSpPr>
        <p:spPr>
          <a:xfrm>
            <a:off x="6567055" y="4430836"/>
            <a:ext cx="1293091" cy="52647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 Axis</a:t>
            </a:r>
            <a:endParaRPr lang="en-GB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xmlns="" id="{58C20911-DBC7-478F-B463-95C77F4E79D4}"/>
              </a:ext>
            </a:extLst>
          </p:cNvPr>
          <p:cNvSpPr/>
          <p:nvPr/>
        </p:nvSpPr>
        <p:spPr>
          <a:xfrm>
            <a:off x="8109536" y="4430836"/>
            <a:ext cx="1145276" cy="52647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 Axis</a:t>
            </a:r>
            <a:endParaRPr lang="en-GB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xmlns="" id="{8D681EC2-5B3C-4EAA-809F-4D836B931FDE}"/>
              </a:ext>
            </a:extLst>
          </p:cNvPr>
          <p:cNvSpPr/>
          <p:nvPr/>
        </p:nvSpPr>
        <p:spPr>
          <a:xfrm>
            <a:off x="9496464" y="4479636"/>
            <a:ext cx="1328555" cy="47767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 Axis</a:t>
            </a:r>
            <a:endParaRPr lang="en-GB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3049F5AF-1B02-4CB6-B9DF-5276637E42AE}"/>
              </a:ext>
            </a:extLst>
          </p:cNvPr>
          <p:cNvSpPr txBox="1"/>
          <p:nvPr/>
        </p:nvSpPr>
        <p:spPr>
          <a:xfrm>
            <a:off x="0" y="5868988"/>
            <a:ext cx="12192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>
                <a:hlinkClick r:id="rId3" tooltip="http://en.wikipedia.org/wiki/File:Abstract_blue_background7.jpg"/>
              </a:rPr>
              <a:t>This Photo</a:t>
            </a:r>
            <a:r>
              <a:rPr lang="en-GB" sz="900"/>
              <a:t> by Unknown Author is licensed under </a:t>
            </a:r>
            <a:r>
              <a:rPr lang="en-GB" sz="900">
                <a:hlinkClick r:id="rId4" tooltip="https://creativecommons.org/licenses/by-sa/3.0/"/>
              </a:rPr>
              <a:t>CC BY-SA</a:t>
            </a:r>
            <a:endParaRPr lang="en-GB" sz="900"/>
          </a:p>
        </p:txBody>
      </p:sp>
    </p:spTree>
    <p:extLst>
      <p:ext uri="{BB962C8B-B14F-4D97-AF65-F5344CB8AC3E}">
        <p14:creationId xmlns:p14="http://schemas.microsoft.com/office/powerpoint/2010/main" val="26562319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A2C9359-089B-4C35-9E3D-4C4A60D25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#7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8FF5801-CDE9-495D-BCA0-0F5DA4463C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b="1" dirty="0"/>
              <a:t>Calculate the Mean of Resultant Vector</a:t>
            </a:r>
          </a:p>
          <a:p>
            <a:pPr>
              <a:buFont typeface="Wingdings" panose="05000000000000000000" pitchFamily="2" charset="2"/>
              <a:buChar char="q"/>
            </a:pPr>
            <a:endParaRPr lang="en-US" b="1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sz="1600" dirty="0"/>
              <a:t>Hints : Using Python Mean function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28764101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A62DDBE-FEC9-4F76-971B-AA3D24D0D2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 Resulting Vector and Mean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0C79E95C-B01D-4674-BE8A-FC267D9B8F78}"/>
              </a:ext>
            </a:extLst>
          </p:cNvPr>
          <p:cNvSpPr/>
          <p:nvPr/>
        </p:nvSpPr>
        <p:spPr>
          <a:xfrm>
            <a:off x="644894" y="2298258"/>
            <a:ext cx="1097280" cy="4000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X Axis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AE1CC75B-F3BC-4206-8AEC-B2F0BE94988F}"/>
              </a:ext>
            </a:extLst>
          </p:cNvPr>
          <p:cNvSpPr/>
          <p:nvPr/>
        </p:nvSpPr>
        <p:spPr>
          <a:xfrm>
            <a:off x="644894" y="3000077"/>
            <a:ext cx="1097280" cy="4000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Y Axis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2B559C0B-AD13-4622-8714-F7D514509B85}"/>
              </a:ext>
            </a:extLst>
          </p:cNvPr>
          <p:cNvSpPr/>
          <p:nvPr/>
        </p:nvSpPr>
        <p:spPr>
          <a:xfrm>
            <a:off x="644894" y="3717482"/>
            <a:ext cx="1097280" cy="4000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Z Axis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xmlns="" id="{D0CFEA7A-EC47-4018-80CC-6A24AFD31C51}"/>
              </a:ext>
            </a:extLst>
          </p:cNvPr>
          <p:cNvSpPr/>
          <p:nvPr/>
        </p:nvSpPr>
        <p:spPr>
          <a:xfrm>
            <a:off x="4141002" y="2082646"/>
            <a:ext cx="1163782" cy="20348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Result Vector</a:t>
            </a:r>
            <a:endParaRPr lang="en-GB" dirty="0">
              <a:solidFill>
                <a:schemeClr val="tx1"/>
              </a:solidFill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xmlns="" id="{E0EEE545-36F8-4500-BDC0-0A1F4A05AC36}"/>
              </a:ext>
            </a:extLst>
          </p:cNvPr>
          <p:cNvCxnSpPr>
            <a:stCxn id="5" idx="3"/>
            <a:endCxn id="8" idx="2"/>
          </p:cNvCxnSpPr>
          <p:nvPr/>
        </p:nvCxnSpPr>
        <p:spPr>
          <a:xfrm>
            <a:off x="1742174" y="2498283"/>
            <a:ext cx="2398828" cy="6018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xmlns="" id="{B86C2D62-2EB1-49E8-82CB-A2058BA08360}"/>
              </a:ext>
            </a:extLst>
          </p:cNvPr>
          <p:cNvCxnSpPr>
            <a:stCxn id="6" idx="3"/>
            <a:endCxn id="8" idx="2"/>
          </p:cNvCxnSpPr>
          <p:nvPr/>
        </p:nvCxnSpPr>
        <p:spPr>
          <a:xfrm flipV="1">
            <a:off x="1742174" y="3100089"/>
            <a:ext cx="2398828" cy="1000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xmlns="" id="{55753FCA-0C83-4F9E-9873-A8B1CDEA0C78}"/>
              </a:ext>
            </a:extLst>
          </p:cNvPr>
          <p:cNvCxnSpPr>
            <a:stCxn id="7" idx="3"/>
            <a:endCxn id="8" idx="2"/>
          </p:cNvCxnSpPr>
          <p:nvPr/>
        </p:nvCxnSpPr>
        <p:spPr>
          <a:xfrm flipV="1">
            <a:off x="1742174" y="3100089"/>
            <a:ext cx="2398828" cy="8174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xmlns="" id="{926F1805-3A0A-45E9-8553-5D184B4291E1}"/>
              </a:ext>
            </a:extLst>
          </p:cNvPr>
          <p:cNvSpPr/>
          <p:nvPr/>
        </p:nvSpPr>
        <p:spPr>
          <a:xfrm>
            <a:off x="6198864" y="2551798"/>
            <a:ext cx="1522154" cy="105070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Mean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xmlns="" id="{57A76CF8-DCCB-4C54-BA4C-12FF25A1E3D6}"/>
              </a:ext>
            </a:extLst>
          </p:cNvPr>
          <p:cNvSpPr/>
          <p:nvPr/>
        </p:nvSpPr>
        <p:spPr>
          <a:xfrm>
            <a:off x="5304784" y="2993149"/>
            <a:ext cx="897774" cy="2138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Arrow: Down 16">
            <a:extLst>
              <a:ext uri="{FF2B5EF4-FFF2-40B4-BE49-F238E27FC236}">
                <a16:creationId xmlns:a16="http://schemas.microsoft.com/office/drawing/2014/main" xmlns="" id="{3B920A58-A25C-4341-87E5-545C15BE1B28}"/>
              </a:ext>
            </a:extLst>
          </p:cNvPr>
          <p:cNvSpPr/>
          <p:nvPr/>
        </p:nvSpPr>
        <p:spPr>
          <a:xfrm>
            <a:off x="6887218" y="3602505"/>
            <a:ext cx="109182" cy="76827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52A463C2-4789-4D76-AC07-74A75C55D880}"/>
              </a:ext>
            </a:extLst>
          </p:cNvPr>
          <p:cNvSpPr/>
          <p:nvPr/>
        </p:nvSpPr>
        <p:spPr>
          <a:xfrm>
            <a:off x="6409223" y="4608733"/>
            <a:ext cx="1101436" cy="4416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OutPut</a:t>
            </a:r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07172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5A0B0AB-42DC-4047-8444-3DB2CC3DBD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Answer Should be like this:</a:t>
            </a:r>
            <a:endParaRPr lang="en-GB" dirty="0"/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xmlns="" id="{2219BFCC-97A6-445E-9393-D64CAD78D2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9887" y="2276475"/>
            <a:ext cx="2732087" cy="1152525"/>
          </a:xfrm>
        </p:spPr>
      </p:pic>
    </p:spTree>
    <p:extLst>
      <p:ext uri="{BB962C8B-B14F-4D97-AF65-F5344CB8AC3E}">
        <p14:creationId xmlns:p14="http://schemas.microsoft.com/office/powerpoint/2010/main" val="12393752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1B79129-EB40-4089-96DC-208DDA3D7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#8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792796D2-0176-4BEE-B72B-5DFA6D6666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GB" b="1" dirty="0"/>
              <a:t>Identifying The Vibration Mechanism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GB" b="1" dirty="0"/>
              <a:t>Least Vibration Threshold ( accel_x ,  accel_y ,  accel_z )</a:t>
            </a:r>
          </a:p>
          <a:p>
            <a:pPr>
              <a:buFont typeface="Wingdings" panose="05000000000000000000" pitchFamily="2" charset="2"/>
              <a:buChar char="q"/>
            </a:pPr>
            <a:endParaRPr lang="en-GB" b="1" dirty="0"/>
          </a:p>
          <a:p>
            <a:pPr>
              <a:buFont typeface="Wingdings" panose="05000000000000000000" pitchFamily="2" charset="2"/>
              <a:buChar char="q"/>
            </a:pPr>
            <a:endParaRPr lang="en-GB" b="1" dirty="0"/>
          </a:p>
          <a:p>
            <a:pPr marL="0" indent="0">
              <a:buNone/>
            </a:pPr>
            <a:endParaRPr lang="en-GB" b="1" dirty="0"/>
          </a:p>
          <a:p>
            <a:pPr>
              <a:buFont typeface="Wingdings" panose="05000000000000000000" pitchFamily="2" charset="2"/>
              <a:buChar char="q"/>
            </a:pPr>
            <a:r>
              <a:rPr lang="en-GB" sz="1600" dirty="0"/>
              <a:t>Hints : Create User define function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67897" y="452673"/>
            <a:ext cx="41815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Sleep </a:t>
            </a:r>
            <a:r>
              <a:rPr lang="ko-KR" altLang="en-US" dirty="0" smtClean="0"/>
              <a:t>이냐 </a:t>
            </a:r>
            <a:r>
              <a:rPr lang="en-US" altLang="ko-KR" dirty="0" smtClean="0"/>
              <a:t>awake</a:t>
            </a:r>
            <a:r>
              <a:rPr lang="ko-KR" altLang="en-US" dirty="0" smtClean="0"/>
              <a:t>이냐 를 구별하는 문제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402781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AE8D1C0-CD02-4734-8CD5-28950352D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Answer Should be like this:</a:t>
            </a:r>
            <a:endParaRPr lang="en-GB" dirty="0"/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xmlns="" id="{8BEE0A87-3D10-4859-A998-F8F43375C2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8905" y="2409567"/>
            <a:ext cx="2938317" cy="1853514"/>
          </a:xfrm>
        </p:spPr>
      </p:pic>
    </p:spTree>
    <p:extLst>
      <p:ext uri="{BB962C8B-B14F-4D97-AF65-F5344CB8AC3E}">
        <p14:creationId xmlns:p14="http://schemas.microsoft.com/office/powerpoint/2010/main" val="41096550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0500F8A-606C-4AB8-8524-603B4DBE7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Rolling the Acceleration Data</a:t>
            </a:r>
            <a:endParaRPr lang="en-GB" dirty="0"/>
          </a:p>
        </p:txBody>
      </p:sp>
      <p:pic>
        <p:nvPicPr>
          <p:cNvPr id="4" name="Content Placeholder 6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xmlns="" id="{E2D44D0F-85AC-4C52-9959-6396FE3532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895475"/>
            <a:ext cx="6096000" cy="4419600"/>
          </a:xfr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717C9D0A-0C3F-482C-BAF5-2882B2E2AECE}"/>
              </a:ext>
            </a:extLst>
          </p:cNvPr>
          <p:cNvSpPr/>
          <p:nvPr/>
        </p:nvSpPr>
        <p:spPr>
          <a:xfrm>
            <a:off x="390525" y="2000250"/>
            <a:ext cx="419966" cy="2609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FA78345F-5801-4EC0-87A4-F6CDBC7DA547}"/>
              </a:ext>
            </a:extLst>
          </p:cNvPr>
          <p:cNvSpPr/>
          <p:nvPr/>
        </p:nvSpPr>
        <p:spPr>
          <a:xfrm>
            <a:off x="390525" y="2364508"/>
            <a:ext cx="419966" cy="2476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7ADDDD4B-5413-45FE-A730-4E0060682285}"/>
              </a:ext>
            </a:extLst>
          </p:cNvPr>
          <p:cNvSpPr/>
          <p:nvPr/>
        </p:nvSpPr>
        <p:spPr>
          <a:xfrm>
            <a:off x="398318" y="2747229"/>
            <a:ext cx="409576" cy="2043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5C375701-9052-4123-BCBA-7439D14ABE29}"/>
              </a:ext>
            </a:extLst>
          </p:cNvPr>
          <p:cNvSpPr/>
          <p:nvPr/>
        </p:nvSpPr>
        <p:spPr>
          <a:xfrm>
            <a:off x="393121" y="3110917"/>
            <a:ext cx="417370" cy="2476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</a:t>
            </a:r>
            <a:endParaRPr lang="en-GB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1A1DB6CC-B063-4BB2-9202-00B95AB567C9}"/>
              </a:ext>
            </a:extLst>
          </p:cNvPr>
          <p:cNvSpPr/>
          <p:nvPr/>
        </p:nvSpPr>
        <p:spPr>
          <a:xfrm>
            <a:off x="390523" y="3417451"/>
            <a:ext cx="419968" cy="2476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x1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C0E4427F-A9F8-47D9-A1CA-0965ABE4458A}"/>
              </a:ext>
            </a:extLst>
          </p:cNvPr>
          <p:cNvSpPr/>
          <p:nvPr/>
        </p:nvSpPr>
        <p:spPr>
          <a:xfrm>
            <a:off x="390523" y="3768432"/>
            <a:ext cx="419968" cy="2476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x2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71A3E0FA-2A42-4569-92B1-1AD12AC64A43}"/>
              </a:ext>
            </a:extLst>
          </p:cNvPr>
          <p:cNvSpPr/>
          <p:nvPr/>
        </p:nvSpPr>
        <p:spPr>
          <a:xfrm>
            <a:off x="390523" y="4119413"/>
            <a:ext cx="419968" cy="2476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x3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F3276CFA-8407-40A5-8FFA-F1D304EDF6B3}"/>
              </a:ext>
            </a:extLst>
          </p:cNvPr>
          <p:cNvSpPr/>
          <p:nvPr/>
        </p:nvSpPr>
        <p:spPr>
          <a:xfrm>
            <a:off x="390523" y="4470394"/>
            <a:ext cx="419968" cy="2476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x4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D5EF0F1B-2D94-4ED6-A7B8-929D0D41D624}"/>
              </a:ext>
            </a:extLst>
          </p:cNvPr>
          <p:cNvSpPr/>
          <p:nvPr/>
        </p:nvSpPr>
        <p:spPr>
          <a:xfrm>
            <a:off x="390523" y="4821375"/>
            <a:ext cx="419968" cy="2476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x5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10739A38-E471-474D-B7EE-BE1479AC2A1D}"/>
              </a:ext>
            </a:extLst>
          </p:cNvPr>
          <p:cNvSpPr/>
          <p:nvPr/>
        </p:nvSpPr>
        <p:spPr>
          <a:xfrm>
            <a:off x="390523" y="5172356"/>
            <a:ext cx="419968" cy="2476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x6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D37A3359-9EA3-465B-A6F7-885C8B73AA17}"/>
              </a:ext>
            </a:extLst>
          </p:cNvPr>
          <p:cNvSpPr/>
          <p:nvPr/>
        </p:nvSpPr>
        <p:spPr>
          <a:xfrm>
            <a:off x="390523" y="5523337"/>
            <a:ext cx="419968" cy="2476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x7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0996E759-A866-41D8-872D-F3729C97F9CF}"/>
              </a:ext>
            </a:extLst>
          </p:cNvPr>
          <p:cNvSpPr/>
          <p:nvPr/>
        </p:nvSpPr>
        <p:spPr>
          <a:xfrm>
            <a:off x="390523" y="5835343"/>
            <a:ext cx="419968" cy="2476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xn</a:t>
            </a:r>
            <a:endParaRPr lang="en-GB" dirty="0">
              <a:solidFill>
                <a:schemeClr val="tx1"/>
              </a:solidFill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xmlns="" id="{FC99E252-2492-46FF-BCD7-17E4A14E76C4}"/>
              </a:ext>
            </a:extLst>
          </p:cNvPr>
          <p:cNvCxnSpPr>
            <a:cxnSpLocks/>
          </p:cNvCxnSpPr>
          <p:nvPr/>
        </p:nvCxnSpPr>
        <p:spPr>
          <a:xfrm>
            <a:off x="1306658" y="3541276"/>
            <a:ext cx="2597" cy="142730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xmlns="" id="{BFDDBCA0-BD8D-4DA3-9BF2-85B6C622D24A}"/>
              </a:ext>
            </a:extLst>
          </p:cNvPr>
          <p:cNvCxnSpPr>
            <a:cxnSpLocks/>
            <a:endCxn id="13" idx="3"/>
          </p:cNvCxnSpPr>
          <p:nvPr/>
        </p:nvCxnSpPr>
        <p:spPr>
          <a:xfrm flipH="1">
            <a:off x="810491" y="4945200"/>
            <a:ext cx="4987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xmlns="" id="{526D0C13-3441-40F3-AA96-F72C3489F5F4}"/>
              </a:ext>
            </a:extLst>
          </p:cNvPr>
          <p:cNvCxnSpPr>
            <a:cxnSpLocks/>
            <a:endCxn id="9" idx="3"/>
          </p:cNvCxnSpPr>
          <p:nvPr/>
        </p:nvCxnSpPr>
        <p:spPr>
          <a:xfrm flipH="1">
            <a:off x="810491" y="3541276"/>
            <a:ext cx="4987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xmlns="" id="{D039F1FA-7F1D-483E-92B5-C85A397564D6}"/>
              </a:ext>
            </a:extLst>
          </p:cNvPr>
          <p:cNvCxnSpPr/>
          <p:nvPr/>
        </p:nvCxnSpPr>
        <p:spPr>
          <a:xfrm>
            <a:off x="1306658" y="4254926"/>
            <a:ext cx="462394" cy="116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xmlns="" id="{08CAFA8E-DD0A-4174-AA69-369161FD44B6}"/>
              </a:ext>
            </a:extLst>
          </p:cNvPr>
          <p:cNvSpPr/>
          <p:nvPr/>
        </p:nvSpPr>
        <p:spPr>
          <a:xfrm>
            <a:off x="1756827" y="3429000"/>
            <a:ext cx="498764" cy="2360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x1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xmlns="" id="{3C2487DE-5295-4C38-B468-A0155A8DE5A9}"/>
              </a:ext>
            </a:extLst>
          </p:cNvPr>
          <p:cNvSpPr/>
          <p:nvPr/>
        </p:nvSpPr>
        <p:spPr>
          <a:xfrm>
            <a:off x="1756827" y="3815203"/>
            <a:ext cx="498764" cy="2360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x2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xmlns="" id="{6E96F065-25AC-4D63-B381-4BE0922C652E}"/>
              </a:ext>
            </a:extLst>
          </p:cNvPr>
          <p:cNvSpPr/>
          <p:nvPr/>
        </p:nvSpPr>
        <p:spPr>
          <a:xfrm>
            <a:off x="1756827" y="4201406"/>
            <a:ext cx="498764" cy="2360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x3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xmlns="" id="{8DCB1868-05B5-4DEE-BDFF-6F4A611CE95E}"/>
              </a:ext>
            </a:extLst>
          </p:cNvPr>
          <p:cNvSpPr/>
          <p:nvPr/>
        </p:nvSpPr>
        <p:spPr>
          <a:xfrm>
            <a:off x="1756827" y="4587535"/>
            <a:ext cx="498764" cy="2338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x4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xmlns="" id="{4D1159A8-C267-40F8-B06D-3B6263776F60}"/>
              </a:ext>
            </a:extLst>
          </p:cNvPr>
          <p:cNvSpPr/>
          <p:nvPr/>
        </p:nvSpPr>
        <p:spPr>
          <a:xfrm>
            <a:off x="1756827" y="4973738"/>
            <a:ext cx="498764" cy="2338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x5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41" name="Right Brace 40">
            <a:extLst>
              <a:ext uri="{FF2B5EF4-FFF2-40B4-BE49-F238E27FC236}">
                <a16:creationId xmlns:a16="http://schemas.microsoft.com/office/drawing/2014/main" xmlns="" id="{BC0D82F0-4263-4E9D-B005-F2710ECE1C53}"/>
              </a:ext>
            </a:extLst>
          </p:cNvPr>
          <p:cNvSpPr/>
          <p:nvPr/>
        </p:nvSpPr>
        <p:spPr>
          <a:xfrm>
            <a:off x="2207003" y="3493769"/>
            <a:ext cx="332530" cy="39687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sz="3600" dirty="0"/>
          </a:p>
        </p:txBody>
      </p:sp>
      <p:sp>
        <p:nvSpPr>
          <p:cNvPr id="42" name="Right Brace 41">
            <a:extLst>
              <a:ext uri="{FF2B5EF4-FFF2-40B4-BE49-F238E27FC236}">
                <a16:creationId xmlns:a16="http://schemas.microsoft.com/office/drawing/2014/main" xmlns="" id="{4E17218A-D649-4E08-B1D5-928002057FBE}"/>
              </a:ext>
            </a:extLst>
          </p:cNvPr>
          <p:cNvSpPr/>
          <p:nvPr/>
        </p:nvSpPr>
        <p:spPr>
          <a:xfrm>
            <a:off x="2259936" y="3938947"/>
            <a:ext cx="327336" cy="35098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Right Brace 42">
            <a:extLst>
              <a:ext uri="{FF2B5EF4-FFF2-40B4-BE49-F238E27FC236}">
                <a16:creationId xmlns:a16="http://schemas.microsoft.com/office/drawing/2014/main" xmlns="" id="{2249FE4E-D64A-45C9-8191-43684645DAE8}"/>
              </a:ext>
            </a:extLst>
          </p:cNvPr>
          <p:cNvSpPr/>
          <p:nvPr/>
        </p:nvSpPr>
        <p:spPr>
          <a:xfrm>
            <a:off x="2222585" y="4367063"/>
            <a:ext cx="301366" cy="35098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Right Brace 43">
            <a:extLst>
              <a:ext uri="{FF2B5EF4-FFF2-40B4-BE49-F238E27FC236}">
                <a16:creationId xmlns:a16="http://schemas.microsoft.com/office/drawing/2014/main" xmlns="" id="{72CF1253-02AF-44A5-A2C8-FEBF16934672}"/>
              </a:ext>
            </a:extLst>
          </p:cNvPr>
          <p:cNvSpPr/>
          <p:nvPr/>
        </p:nvSpPr>
        <p:spPr>
          <a:xfrm>
            <a:off x="2207003" y="4784410"/>
            <a:ext cx="329933" cy="39687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xmlns="" id="{53CF6F03-69D5-45E5-85F0-66473B7949EB}"/>
              </a:ext>
            </a:extLst>
          </p:cNvPr>
          <p:cNvCxnSpPr>
            <a:stCxn id="41" idx="1"/>
          </p:cNvCxnSpPr>
          <p:nvPr/>
        </p:nvCxnSpPr>
        <p:spPr>
          <a:xfrm flipV="1">
            <a:off x="2539533" y="3692207"/>
            <a:ext cx="72214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xmlns="" id="{04A544E4-142E-4A3F-A8BA-464F828DCFFC}"/>
              </a:ext>
            </a:extLst>
          </p:cNvPr>
          <p:cNvSpPr/>
          <p:nvPr/>
        </p:nvSpPr>
        <p:spPr>
          <a:xfrm>
            <a:off x="3241918" y="3541276"/>
            <a:ext cx="433313" cy="2738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y1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xmlns="" id="{FC83EB4D-3E20-4F3C-A5FE-ABF43014A306}"/>
              </a:ext>
            </a:extLst>
          </p:cNvPr>
          <p:cNvSpPr/>
          <p:nvPr/>
        </p:nvSpPr>
        <p:spPr>
          <a:xfrm>
            <a:off x="3226406" y="3992241"/>
            <a:ext cx="448825" cy="2738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y2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xmlns="" id="{AB1C8A50-CA28-4691-A2EF-8AA693D3AEFD}"/>
              </a:ext>
            </a:extLst>
          </p:cNvPr>
          <p:cNvSpPr/>
          <p:nvPr/>
        </p:nvSpPr>
        <p:spPr>
          <a:xfrm>
            <a:off x="3221166" y="4388325"/>
            <a:ext cx="433313" cy="2738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y3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xmlns="" id="{674D8B89-0B3F-4B80-930D-2FBB982E7E54}"/>
              </a:ext>
            </a:extLst>
          </p:cNvPr>
          <p:cNvSpPr/>
          <p:nvPr/>
        </p:nvSpPr>
        <p:spPr>
          <a:xfrm>
            <a:off x="3217554" y="4831628"/>
            <a:ext cx="433313" cy="2738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y4</a:t>
            </a:r>
            <a:endParaRPr lang="en-GB" dirty="0">
              <a:solidFill>
                <a:schemeClr val="tx1"/>
              </a:solidFill>
            </a:endParaRP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xmlns="" id="{8CDDCB1A-AB0E-412C-8130-9D18389AC0B2}"/>
              </a:ext>
            </a:extLst>
          </p:cNvPr>
          <p:cNvCxnSpPr>
            <a:cxnSpLocks/>
            <a:stCxn id="42" idx="1"/>
            <a:endCxn id="48" idx="1"/>
          </p:cNvCxnSpPr>
          <p:nvPr/>
        </p:nvCxnSpPr>
        <p:spPr>
          <a:xfrm>
            <a:off x="2587272" y="4114438"/>
            <a:ext cx="639134" cy="147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xmlns="" id="{48698290-E3DA-4722-9A80-A63425CBFE53}"/>
              </a:ext>
            </a:extLst>
          </p:cNvPr>
          <p:cNvCxnSpPr>
            <a:cxnSpLocks/>
            <a:stCxn id="43" idx="1"/>
            <a:endCxn id="49" idx="1"/>
          </p:cNvCxnSpPr>
          <p:nvPr/>
        </p:nvCxnSpPr>
        <p:spPr>
          <a:xfrm flipV="1">
            <a:off x="2523951" y="4525274"/>
            <a:ext cx="697215" cy="172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xmlns="" id="{36126AAF-9C2D-478E-906D-5908BE1ACA34}"/>
              </a:ext>
            </a:extLst>
          </p:cNvPr>
          <p:cNvCxnSpPr>
            <a:cxnSpLocks/>
            <a:stCxn id="44" idx="1"/>
            <a:endCxn id="50" idx="1"/>
          </p:cNvCxnSpPr>
          <p:nvPr/>
        </p:nvCxnSpPr>
        <p:spPr>
          <a:xfrm flipV="1">
            <a:off x="2536936" y="4968577"/>
            <a:ext cx="680618" cy="142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xmlns="" id="{EFBE7ACD-D37B-4163-81AE-B7B696E33F72}"/>
              </a:ext>
            </a:extLst>
          </p:cNvPr>
          <p:cNvSpPr txBox="1"/>
          <p:nvPr/>
        </p:nvSpPr>
        <p:spPr>
          <a:xfrm>
            <a:off x="2433973" y="3511564"/>
            <a:ext cx="7441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/>
              <a:t>Y1=x2-x1</a:t>
            </a:r>
            <a:endParaRPr lang="en-GB" sz="1100" b="1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xmlns="" id="{F3B28A0C-BE95-4172-B9CB-D9665947EEB8}"/>
              </a:ext>
            </a:extLst>
          </p:cNvPr>
          <p:cNvSpPr txBox="1"/>
          <p:nvPr/>
        </p:nvSpPr>
        <p:spPr>
          <a:xfrm>
            <a:off x="2411448" y="3912179"/>
            <a:ext cx="7441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/>
              <a:t>Y2=x3-x2</a:t>
            </a:r>
            <a:endParaRPr lang="en-GB" sz="1100" b="1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xmlns="" id="{79337698-BFC7-4D00-9B9A-CB9817D5FDC8}"/>
              </a:ext>
            </a:extLst>
          </p:cNvPr>
          <p:cNvSpPr txBox="1"/>
          <p:nvPr/>
        </p:nvSpPr>
        <p:spPr>
          <a:xfrm>
            <a:off x="2389974" y="4356039"/>
            <a:ext cx="7441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/>
              <a:t>Y3=x4-x3</a:t>
            </a:r>
            <a:endParaRPr lang="en-GB" sz="1100" b="1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xmlns="" id="{510D146D-1965-4D4A-8FDB-4860E9D4184C}"/>
              </a:ext>
            </a:extLst>
          </p:cNvPr>
          <p:cNvSpPr txBox="1"/>
          <p:nvPr/>
        </p:nvSpPr>
        <p:spPr>
          <a:xfrm>
            <a:off x="2303144" y="4778829"/>
            <a:ext cx="7441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/>
              <a:t>Y4=x5-x4</a:t>
            </a:r>
            <a:endParaRPr lang="en-GB" sz="1100" b="1" dirty="0"/>
          </a:p>
        </p:txBody>
      </p:sp>
      <p:sp>
        <p:nvSpPr>
          <p:cNvPr id="63" name="Right Brace 62">
            <a:extLst>
              <a:ext uri="{FF2B5EF4-FFF2-40B4-BE49-F238E27FC236}">
                <a16:creationId xmlns:a16="http://schemas.microsoft.com/office/drawing/2014/main" xmlns="" id="{CC3B8EA5-AB07-4F57-AC60-0C3D1626AFD8}"/>
              </a:ext>
            </a:extLst>
          </p:cNvPr>
          <p:cNvSpPr/>
          <p:nvPr/>
        </p:nvSpPr>
        <p:spPr>
          <a:xfrm>
            <a:off x="3610825" y="3682670"/>
            <a:ext cx="420444" cy="44652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4" name="Right Brace 63">
            <a:extLst>
              <a:ext uri="{FF2B5EF4-FFF2-40B4-BE49-F238E27FC236}">
                <a16:creationId xmlns:a16="http://schemas.microsoft.com/office/drawing/2014/main" xmlns="" id="{EAFC0CAD-92A7-4F1F-B3F7-80715E8C054B}"/>
              </a:ext>
            </a:extLst>
          </p:cNvPr>
          <p:cNvSpPr/>
          <p:nvPr/>
        </p:nvSpPr>
        <p:spPr>
          <a:xfrm>
            <a:off x="3605629" y="4201406"/>
            <a:ext cx="433313" cy="386129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5" name="Right Brace 64">
            <a:extLst>
              <a:ext uri="{FF2B5EF4-FFF2-40B4-BE49-F238E27FC236}">
                <a16:creationId xmlns:a16="http://schemas.microsoft.com/office/drawing/2014/main" xmlns="" id="{3B5D55EF-5025-405A-B449-6E5EFDAC24E4}"/>
              </a:ext>
            </a:extLst>
          </p:cNvPr>
          <p:cNvSpPr/>
          <p:nvPr/>
        </p:nvSpPr>
        <p:spPr>
          <a:xfrm>
            <a:off x="3507292" y="4617649"/>
            <a:ext cx="496167" cy="36520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xmlns="" id="{1EB22A59-103F-4D39-849C-BF22C832683B}"/>
              </a:ext>
            </a:extLst>
          </p:cNvPr>
          <p:cNvCxnSpPr>
            <a:cxnSpLocks/>
            <a:endCxn id="65" idx="1"/>
          </p:cNvCxnSpPr>
          <p:nvPr/>
        </p:nvCxnSpPr>
        <p:spPr>
          <a:xfrm flipH="1">
            <a:off x="4003459" y="3890646"/>
            <a:ext cx="15512" cy="9096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xmlns="" id="{5BECB578-F00E-4D58-AAC6-0D29E5622F8E}"/>
              </a:ext>
            </a:extLst>
          </p:cNvPr>
          <p:cNvCxnSpPr>
            <a:cxnSpLocks/>
            <a:stCxn id="64" idx="1"/>
            <a:endCxn id="73" idx="1"/>
          </p:cNvCxnSpPr>
          <p:nvPr/>
        </p:nvCxnSpPr>
        <p:spPr>
          <a:xfrm flipV="1">
            <a:off x="4038942" y="4358167"/>
            <a:ext cx="1489021" cy="363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 72">
            <a:extLst>
              <a:ext uri="{FF2B5EF4-FFF2-40B4-BE49-F238E27FC236}">
                <a16:creationId xmlns:a16="http://schemas.microsoft.com/office/drawing/2014/main" xmlns="" id="{478E2BE9-3674-4369-A2C1-6A416A5AAFFC}"/>
              </a:ext>
            </a:extLst>
          </p:cNvPr>
          <p:cNvSpPr/>
          <p:nvPr/>
        </p:nvSpPr>
        <p:spPr>
          <a:xfrm>
            <a:off x="5527963" y="4173789"/>
            <a:ext cx="461989" cy="3687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z5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xmlns="" id="{8643CE66-943F-4C42-B0BE-CCB567FB7551}"/>
              </a:ext>
            </a:extLst>
          </p:cNvPr>
          <p:cNvSpPr txBox="1"/>
          <p:nvPr/>
        </p:nvSpPr>
        <p:spPr>
          <a:xfrm>
            <a:off x="4038942" y="4180284"/>
            <a:ext cx="15119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/>
              <a:t>z5=mean(y1,y2,y3,y4)</a:t>
            </a:r>
            <a:endParaRPr lang="en-GB" sz="1100" b="1" dirty="0"/>
          </a:p>
        </p:txBody>
      </p:sp>
    </p:spTree>
    <p:extLst>
      <p:ext uri="{BB962C8B-B14F-4D97-AF65-F5344CB8AC3E}">
        <p14:creationId xmlns:p14="http://schemas.microsoft.com/office/powerpoint/2010/main" val="2451393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9FE2241-8232-4997-A89C-7B38E4290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Engineering</a:t>
            </a:r>
            <a:endParaRPr lang="en-GB" dirty="0"/>
          </a:p>
        </p:txBody>
      </p:sp>
      <p:pic>
        <p:nvPicPr>
          <p:cNvPr id="4" name="Content Placeholder 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xmlns="" id="{77C1E6D7-66D6-4DCC-B56A-4E2BE5C65E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672" y="1951630"/>
            <a:ext cx="11714327" cy="4339988"/>
          </a:xfrm>
        </p:spPr>
      </p:pic>
    </p:spTree>
    <p:extLst>
      <p:ext uri="{BB962C8B-B14F-4D97-AF65-F5344CB8AC3E}">
        <p14:creationId xmlns:p14="http://schemas.microsoft.com/office/powerpoint/2010/main" val="14986979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B0C1241-C354-4FE7-9B14-F55EC2FBE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 Fitbit and Aggregate Data</a:t>
            </a:r>
            <a:endParaRPr lang="en-GB" dirty="0"/>
          </a:p>
        </p:txBody>
      </p:sp>
      <p:pic>
        <p:nvPicPr>
          <p:cNvPr id="4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xmlns="" id="{8E68BED0-5C51-435C-8130-8B9B94C684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4322" y="1924334"/>
            <a:ext cx="5927678" cy="4285397"/>
          </a:xfr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7BCA5A92-FFBE-4017-9714-4FAA81E65971}"/>
              </a:ext>
            </a:extLst>
          </p:cNvPr>
          <p:cNvSpPr/>
          <p:nvPr/>
        </p:nvSpPr>
        <p:spPr>
          <a:xfrm>
            <a:off x="0" y="2374710"/>
            <a:ext cx="1569493" cy="8461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Fitbit Data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xmlns="" id="{5F9668E4-3A35-448C-B9F6-307D46D2F670}"/>
              </a:ext>
            </a:extLst>
          </p:cNvPr>
          <p:cNvSpPr/>
          <p:nvPr/>
        </p:nvSpPr>
        <p:spPr>
          <a:xfrm>
            <a:off x="2213264" y="2374710"/>
            <a:ext cx="1714500" cy="84616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Join 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E4EAC17E-570E-4273-B88D-9994998DE50A}"/>
              </a:ext>
            </a:extLst>
          </p:cNvPr>
          <p:cNvSpPr/>
          <p:nvPr/>
        </p:nvSpPr>
        <p:spPr>
          <a:xfrm>
            <a:off x="4686300" y="2374710"/>
            <a:ext cx="1578022" cy="8461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Aggregate Data</a:t>
            </a:r>
            <a:endParaRPr lang="en-GB" dirty="0">
              <a:solidFill>
                <a:schemeClr val="tx1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xmlns="" id="{AB00D286-3BB0-4CBD-B3F8-5A5927C44E3A}"/>
              </a:ext>
            </a:extLst>
          </p:cNvPr>
          <p:cNvCxnSpPr>
            <a:stCxn id="7" idx="1"/>
            <a:endCxn id="6" idx="6"/>
          </p:cNvCxnSpPr>
          <p:nvPr/>
        </p:nvCxnSpPr>
        <p:spPr>
          <a:xfrm flipH="1">
            <a:off x="3927764" y="2797791"/>
            <a:ext cx="7585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xmlns="" id="{1A760AED-1150-4D0D-8CE4-0AE0B789C4C7}"/>
              </a:ext>
            </a:extLst>
          </p:cNvPr>
          <p:cNvCxnSpPr>
            <a:cxnSpLocks/>
            <a:stCxn id="5" idx="3"/>
            <a:endCxn id="6" idx="2"/>
          </p:cNvCxnSpPr>
          <p:nvPr/>
        </p:nvCxnSpPr>
        <p:spPr>
          <a:xfrm>
            <a:off x="1569493" y="2797791"/>
            <a:ext cx="64377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Arrow: Down 12">
            <a:extLst>
              <a:ext uri="{FF2B5EF4-FFF2-40B4-BE49-F238E27FC236}">
                <a16:creationId xmlns:a16="http://schemas.microsoft.com/office/drawing/2014/main" xmlns="" id="{918F7C13-14C0-4515-877F-429BA5391B43}"/>
              </a:ext>
            </a:extLst>
          </p:cNvPr>
          <p:cNvSpPr/>
          <p:nvPr/>
        </p:nvSpPr>
        <p:spPr>
          <a:xfrm>
            <a:off x="2857035" y="3220871"/>
            <a:ext cx="290480" cy="84616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xmlns="" id="{D72C628A-00ED-4ABA-95B4-3785987A7767}"/>
              </a:ext>
            </a:extLst>
          </p:cNvPr>
          <p:cNvSpPr/>
          <p:nvPr/>
        </p:nvSpPr>
        <p:spPr>
          <a:xfrm>
            <a:off x="2078182" y="4197927"/>
            <a:ext cx="1714500" cy="10702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New Data</a:t>
            </a:r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6458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F20D12B-52D5-4DC3-8ED5-8BEBC459E8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 and label columns</a:t>
            </a:r>
            <a:endParaRPr lang="en-GB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xmlns="" id="{90DBFCF5-7E62-4EBF-8D46-CAAC8F8AC7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6855" y="1924334"/>
            <a:ext cx="11477766" cy="3944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306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80BF53B-EB3B-4CE7-94CC-659A7B469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 the Model And Accuracy</a:t>
            </a:r>
            <a:endParaRPr lang="en-GB" dirty="0"/>
          </a:p>
        </p:txBody>
      </p:sp>
      <p:pic>
        <p:nvPicPr>
          <p:cNvPr id="4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xmlns="" id="{914E158C-4C5C-4D93-A17A-4B7A6147F4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46" y="2108199"/>
            <a:ext cx="11864453" cy="4224361"/>
          </a:xfrm>
        </p:spPr>
      </p:pic>
    </p:spTree>
    <p:extLst>
      <p:ext uri="{BB962C8B-B14F-4D97-AF65-F5344CB8AC3E}">
        <p14:creationId xmlns:p14="http://schemas.microsoft.com/office/powerpoint/2010/main" val="17530102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9DA0A43-6A48-47FC-93B3-56BD19D84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Ingestion</a:t>
            </a:r>
            <a:endParaRPr lang="en-GB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xmlns="" id="{6D03B0BB-C2B7-4D61-A0CF-34ED48792C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b"/>
          <a:lstStyle/>
          <a:p>
            <a:pPr>
              <a:buFont typeface="Courier New" panose="02070309020205020404" pitchFamily="49" charset="0"/>
              <a:buChar char="o"/>
            </a:pPr>
            <a:r>
              <a:rPr lang="en-US" sz="2400" b="1" dirty="0"/>
              <a:t>In Fitbit Data </a:t>
            </a:r>
          </a:p>
          <a:p>
            <a:pPr lvl="1" algn="just">
              <a:buFont typeface="Courier New" panose="02070309020205020404" pitchFamily="49" charset="0"/>
              <a:buChar char="o"/>
            </a:pPr>
            <a:r>
              <a:rPr lang="en-US" dirty="0"/>
              <a:t> Rows #397   &amp;   Columns # 3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GB" sz="2000" b="1" dirty="0"/>
              <a:t>In Wavelet Data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GB" dirty="0"/>
              <a:t>Rows # 23814  &amp;   Columns </a:t>
            </a:r>
            <a:r>
              <a:rPr lang="en-GB"/>
              <a:t># 8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8782C00C-7F61-4792-B225-14F1C6DC54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2728" y="1922853"/>
            <a:ext cx="8675376" cy="2137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8663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4EAD825-7F4F-4421-B4D7-A38135311E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We Select three Features columns</a:t>
            </a:r>
            <a:endParaRPr lang="en-GB" dirty="0"/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xmlns="" id="{051D8A96-DDCA-48B4-810B-087BFE5660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1737360"/>
            <a:ext cx="6604000" cy="4670229"/>
          </a:xfrm>
        </p:spPr>
      </p:pic>
    </p:spTree>
    <p:extLst>
      <p:ext uri="{BB962C8B-B14F-4D97-AF65-F5344CB8AC3E}">
        <p14:creationId xmlns:p14="http://schemas.microsoft.com/office/powerpoint/2010/main" val="8213795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7F1CBDD-E92A-4DDD-A873-A2F76A1F5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 the Model </a:t>
            </a:r>
            <a:endParaRPr lang="en-GB" dirty="0"/>
          </a:p>
        </p:txBody>
      </p:sp>
      <p:pic>
        <p:nvPicPr>
          <p:cNvPr id="5" name="Content Placeholder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xmlns="" id="{751BC3A7-D58A-4EEB-9B17-1F44255650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838" y="1840375"/>
            <a:ext cx="10715525" cy="4247909"/>
          </a:xfrm>
        </p:spPr>
      </p:pic>
    </p:spTree>
    <p:extLst>
      <p:ext uri="{BB962C8B-B14F-4D97-AF65-F5344CB8AC3E}">
        <p14:creationId xmlns:p14="http://schemas.microsoft.com/office/powerpoint/2010/main" val="7601697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8B4E0FD-09E9-4D74-A25C-E97C365493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Prediction</a:t>
            </a:r>
            <a:endParaRPr lang="en-GB" dirty="0"/>
          </a:p>
        </p:txBody>
      </p:sp>
      <p:pic>
        <p:nvPicPr>
          <p:cNvPr id="8" name="Content Placeholder 7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xmlns="" id="{98253C6E-B74B-4B75-B99D-9596426E4F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321" y="1585732"/>
            <a:ext cx="9820732" cy="4283256"/>
          </a:xfrm>
        </p:spPr>
      </p:pic>
    </p:spTree>
    <p:extLst>
      <p:ext uri="{BB962C8B-B14F-4D97-AF65-F5344CB8AC3E}">
        <p14:creationId xmlns:p14="http://schemas.microsoft.com/office/powerpoint/2010/main" val="37873327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83949DB-36DF-4971-A444-06A0B3C35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Label</a:t>
            </a:r>
            <a:endParaRPr lang="en-GB" dirty="0"/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xmlns="" id="{E1EC2C02-5E84-4363-AD9B-522FE4F305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8167" y="1863523"/>
            <a:ext cx="3611301" cy="4247909"/>
          </a:xfrm>
        </p:spPr>
      </p:pic>
    </p:spTree>
    <p:extLst>
      <p:ext uri="{BB962C8B-B14F-4D97-AF65-F5344CB8AC3E}">
        <p14:creationId xmlns:p14="http://schemas.microsoft.com/office/powerpoint/2010/main" val="8467077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E87E314-BC71-4A5F-AF76-7330B5CE34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Prediction and True Labels</a:t>
            </a:r>
            <a:endParaRPr lang="en-GB" dirty="0"/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xmlns="" id="{746A4CB4-2A2F-43AF-BECD-7C9CB2421A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3053" y="1875099"/>
            <a:ext cx="6898512" cy="4444677"/>
          </a:xfrm>
        </p:spPr>
      </p:pic>
    </p:spTree>
    <p:extLst>
      <p:ext uri="{BB962C8B-B14F-4D97-AF65-F5344CB8AC3E}">
        <p14:creationId xmlns:p14="http://schemas.microsoft.com/office/powerpoint/2010/main" val="3198604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A3AC1F7-4062-4848-B000-AEE135C391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 Classifier</a:t>
            </a:r>
            <a:endParaRPr lang="en-GB" dirty="0"/>
          </a:p>
        </p:txBody>
      </p:sp>
      <p:pic>
        <p:nvPicPr>
          <p:cNvPr id="8" name="Content Placeholder 7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xmlns="" id="{C1232191-F9C1-4CAE-BDE3-19AF299EDD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5651" y="1921396"/>
            <a:ext cx="7442521" cy="4236335"/>
          </a:xfrm>
        </p:spPr>
      </p:pic>
    </p:spTree>
    <p:extLst>
      <p:ext uri="{BB962C8B-B14F-4D97-AF65-F5344CB8AC3E}">
        <p14:creationId xmlns:p14="http://schemas.microsoft.com/office/powerpoint/2010/main" val="16624980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20EE39D-BC36-4DCF-96B0-8C7E5FD5D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Fitbit Data </a:t>
            </a:r>
            <a:br>
              <a:rPr lang="en-US" dirty="0"/>
            </a:br>
            <a:r>
              <a:rPr lang="en-US" sz="2700" b="1" dirty="0">
                <a:latin typeface="+mn-lt"/>
              </a:rPr>
              <a:t/>
            </a:r>
            <a:br>
              <a:rPr lang="en-US" sz="2700" b="1" dirty="0">
                <a:latin typeface="+mn-lt"/>
              </a:rPr>
            </a:br>
            <a:endParaRPr lang="en-GB" sz="2700" b="1" dirty="0"/>
          </a:p>
        </p:txBody>
      </p:sp>
      <p:pic>
        <p:nvPicPr>
          <p:cNvPr id="6" name="Content Placeholder 5" descr="A screenshot of a cell phone&#10;&#10;Description automatically generated">
            <a:extLst>
              <a:ext uri="{FF2B5EF4-FFF2-40B4-BE49-F238E27FC236}">
                <a16:creationId xmlns:a16="http://schemas.microsoft.com/office/drawing/2014/main" xmlns="" id="{E45D289E-CE5E-4DB0-947A-DE3319B26C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4836" y="2128837"/>
            <a:ext cx="3489114" cy="3128963"/>
          </a:xfrm>
        </p:spPr>
      </p:pic>
    </p:spTree>
    <p:extLst>
      <p:ext uri="{BB962C8B-B14F-4D97-AF65-F5344CB8AC3E}">
        <p14:creationId xmlns:p14="http://schemas.microsoft.com/office/powerpoint/2010/main" val="36530071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21D8879-EA62-4215-AFC9-E24CCBF2A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#1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D376295-2C9C-406C-A0D1-0C34D7F025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sz="2400" b="1" dirty="0"/>
              <a:t>In Fitbit Data change Very Awake to Awake</a:t>
            </a:r>
          </a:p>
          <a:p>
            <a:pPr>
              <a:buFont typeface="Wingdings" panose="05000000000000000000" pitchFamily="2" charset="2"/>
              <a:buChar char="q"/>
            </a:pPr>
            <a:endParaRPr lang="en-US" sz="2400" b="1" dirty="0"/>
          </a:p>
          <a:p>
            <a:pPr>
              <a:buFont typeface="Wingdings" panose="05000000000000000000" pitchFamily="2" charset="2"/>
              <a:buChar char="q"/>
            </a:pPr>
            <a:endParaRPr lang="en-US" sz="2400" b="1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sz="1600" b="1" dirty="0"/>
              <a:t>Hints: Using python Function to replace </a:t>
            </a:r>
            <a:endParaRPr lang="en-GB" sz="1600" b="1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xmlns="" id="{08352340-BE27-4D53-987A-D2D9A76AE5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028" y="2212657"/>
            <a:ext cx="2598992" cy="3170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0873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F5945A0-A016-4C3A-9068-1D4B3AAEE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Answer Should be like this:</a:t>
            </a:r>
            <a:endParaRPr lang="en-GB" dirty="0"/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xmlns="" id="{F09E8B24-F98B-4FCB-BD7B-6C48953F3E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186" y="2033814"/>
            <a:ext cx="3020638" cy="3501978"/>
          </a:xfrm>
        </p:spPr>
      </p:pic>
    </p:spTree>
    <p:extLst>
      <p:ext uri="{BB962C8B-B14F-4D97-AF65-F5344CB8AC3E}">
        <p14:creationId xmlns:p14="http://schemas.microsoft.com/office/powerpoint/2010/main" val="20289433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A87C527-B9A3-4502-BF71-85313FC665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Wavelet Data </a:t>
            </a:r>
            <a:endParaRPr lang="en-GB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xmlns="" id="{C65421C3-4BC2-4FB7-A089-254FF20EFB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17769" y="1918533"/>
            <a:ext cx="8339689" cy="3020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0810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B65238C-3CE0-4613-BAFE-32E4AFE05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#2 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D4B6B4A-2A0A-4842-B15C-C8A94A0284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sz="2400" b="1" dirty="0"/>
              <a:t>Change Time Nano Second to second &amp; Mints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GB" sz="1600" b="1" dirty="0"/>
              <a:t>Hints :</a:t>
            </a:r>
            <a:r>
              <a:rPr lang="en-GB" sz="2400" b="1" dirty="0"/>
              <a:t> </a:t>
            </a:r>
            <a:r>
              <a:rPr lang="en-GB" sz="1600" dirty="0">
                <a:hlinkClick r:id="rId2"/>
              </a:rPr>
              <a:t>https://www.unixtimestamp.com/index.php</a:t>
            </a:r>
            <a:endParaRPr lang="en-GB" sz="1600" dirty="0"/>
          </a:p>
          <a:p>
            <a:pPr>
              <a:buFont typeface="Wingdings" panose="05000000000000000000" pitchFamily="2" charset="2"/>
              <a:buChar char="q"/>
            </a:pPr>
            <a:r>
              <a:rPr lang="en-GB" sz="1600" b="1" dirty="0"/>
              <a:t>Hints : using python datetime function</a:t>
            </a:r>
            <a:endParaRPr lang="en-US" sz="1600" b="1" dirty="0"/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xmlns="" id="{1727C65C-A15D-43A1-9F69-A2DE05FA3F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4196" y="3598985"/>
            <a:ext cx="7543800" cy="2270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1819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7C9861C-8C86-49BE-B252-2A151993A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Convert Time </a:t>
            </a:r>
            <a:br>
              <a:rPr lang="en-US" dirty="0"/>
            </a:br>
            <a:r>
              <a:rPr lang="en-US" sz="2000" dirty="0">
                <a:latin typeface="+mn-lt"/>
              </a:rPr>
              <a:t> Nanosecond to Seconds</a:t>
            </a:r>
            <a:br>
              <a:rPr lang="en-US" sz="2000" dirty="0">
                <a:latin typeface="+mn-lt"/>
              </a:rPr>
            </a:b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5E205FD-3B5B-4C5C-B35B-A4EE0940DC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                                                                                                        </a:t>
            </a:r>
          </a:p>
          <a:p>
            <a:endParaRPr lang="en-US" dirty="0"/>
          </a:p>
          <a:p>
            <a:r>
              <a:rPr lang="en-US" dirty="0"/>
              <a:t>                                              </a:t>
            </a:r>
            <a:endParaRPr lang="en-GB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xmlns="" id="{C59BAB15-3716-4313-A5B5-5428E5E3A6B3}"/>
              </a:ext>
            </a:extLst>
          </p:cNvPr>
          <p:cNvSpPr/>
          <p:nvPr/>
        </p:nvSpPr>
        <p:spPr>
          <a:xfrm>
            <a:off x="3884023" y="2598670"/>
            <a:ext cx="2242457" cy="98379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tuUnixNano/1000000000</a:t>
            </a:r>
            <a:endParaRPr lang="en-GB" dirty="0">
              <a:solidFill>
                <a:schemeClr val="tx1"/>
              </a:solidFill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xmlns="" id="{FBF7157C-4C48-473A-ADDE-862847F76FC2}"/>
              </a:ext>
            </a:extLst>
          </p:cNvPr>
          <p:cNvCxnSpPr>
            <a:cxnSpLocks/>
            <a:stCxn id="4" idx="5"/>
            <a:endCxn id="9" idx="0"/>
          </p:cNvCxnSpPr>
          <p:nvPr/>
        </p:nvCxnSpPr>
        <p:spPr>
          <a:xfrm>
            <a:off x="5798080" y="3438393"/>
            <a:ext cx="1693947" cy="11067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xmlns="" id="{351F9AEB-27ED-4377-9B64-A77B3640DD36}"/>
              </a:ext>
            </a:extLst>
          </p:cNvPr>
          <p:cNvCxnSpPr>
            <a:cxnSpLocks/>
            <a:stCxn id="4" idx="3"/>
            <a:endCxn id="10" idx="0"/>
          </p:cNvCxnSpPr>
          <p:nvPr/>
        </p:nvCxnSpPr>
        <p:spPr>
          <a:xfrm flipH="1">
            <a:off x="2806170" y="3438393"/>
            <a:ext cx="1406253" cy="11067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xmlns="" id="{5D0F8BE1-354C-4388-9374-E8274397676B}"/>
              </a:ext>
            </a:extLst>
          </p:cNvPr>
          <p:cNvSpPr/>
          <p:nvPr/>
        </p:nvSpPr>
        <p:spPr>
          <a:xfrm>
            <a:off x="6858092" y="4545106"/>
            <a:ext cx="1267870" cy="78289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H:M:S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xmlns="" id="{9EA85F89-8355-40A4-B91A-F7D16634893D}"/>
              </a:ext>
            </a:extLst>
          </p:cNvPr>
          <p:cNvSpPr/>
          <p:nvPr/>
        </p:nvSpPr>
        <p:spPr>
          <a:xfrm>
            <a:off x="2220411" y="4545106"/>
            <a:ext cx="1171517" cy="78289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H:M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7678228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VTI">
  <a:themeElements>
    <a:clrScheme name="AnalogousFromLightSeedLeftStep">
      <a:dk1>
        <a:srgbClr val="000000"/>
      </a:dk1>
      <a:lt1>
        <a:srgbClr val="FFFFFF"/>
      </a:lt1>
      <a:dk2>
        <a:srgbClr val="242F41"/>
      </a:dk2>
      <a:lt2>
        <a:srgbClr val="E3E2E8"/>
      </a:lt2>
      <a:accent1>
        <a:srgbClr val="9BA672"/>
      </a:accent1>
      <a:accent2>
        <a:srgbClr val="AD9E67"/>
      </a:accent2>
      <a:accent3>
        <a:srgbClr val="C69579"/>
      </a:accent3>
      <a:accent4>
        <a:srgbClr val="C47578"/>
      </a:accent4>
      <a:accent5>
        <a:srgbClr val="CF8EAC"/>
      </a:accent5>
      <a:accent6>
        <a:srgbClr val="C475BA"/>
      </a:accent6>
      <a:hlink>
        <a:srgbClr val="7D70B2"/>
      </a:hlink>
      <a:folHlink>
        <a:srgbClr val="7F7F7F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1160</TotalTime>
  <Words>472</Words>
  <Application>Microsoft Office PowerPoint</Application>
  <PresentationFormat>와이드스크린</PresentationFormat>
  <Paragraphs>144</Paragraphs>
  <Slides>35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42" baseType="lpstr">
      <vt:lpstr>맑은 고딕</vt:lpstr>
      <vt:lpstr>Bookman Old Style</vt:lpstr>
      <vt:lpstr>Calibri</vt:lpstr>
      <vt:lpstr>Courier New</vt:lpstr>
      <vt:lpstr>Franklin Gothic Book</vt:lpstr>
      <vt:lpstr>Wingdings</vt:lpstr>
      <vt:lpstr>RetrospectVTI</vt:lpstr>
      <vt:lpstr>Acceleration Data</vt:lpstr>
      <vt:lpstr>PowerPoint 프레젠테이션</vt:lpstr>
      <vt:lpstr>Data Ingestion</vt:lpstr>
      <vt:lpstr>Fitbit Data   </vt:lpstr>
      <vt:lpstr>Task #1</vt:lpstr>
      <vt:lpstr>The Answer Should be like this:</vt:lpstr>
      <vt:lpstr>Wavelet Data </vt:lpstr>
      <vt:lpstr>Task #2 </vt:lpstr>
      <vt:lpstr>Convert Time   Nanosecond to Seconds </vt:lpstr>
      <vt:lpstr>The Answer Should be like this:</vt:lpstr>
      <vt:lpstr>Task #3</vt:lpstr>
      <vt:lpstr>The Answer Should be like this:</vt:lpstr>
      <vt:lpstr>Task #4</vt:lpstr>
      <vt:lpstr>Find Absolute Value </vt:lpstr>
      <vt:lpstr>Task # 5</vt:lpstr>
      <vt:lpstr>PowerPoint 프레젠테이션</vt:lpstr>
      <vt:lpstr>The Answer Should be like this:</vt:lpstr>
      <vt:lpstr>Task #6</vt:lpstr>
      <vt:lpstr>The Answer Should be like this:</vt:lpstr>
      <vt:lpstr>Task #7</vt:lpstr>
      <vt:lpstr>Find Resulting Vector and Mean</vt:lpstr>
      <vt:lpstr>The Answer Should be like this:</vt:lpstr>
      <vt:lpstr>Task #8</vt:lpstr>
      <vt:lpstr>The Answer Should be like this:</vt:lpstr>
      <vt:lpstr>Rolling the Acceleration Data</vt:lpstr>
      <vt:lpstr>Feature Engineering</vt:lpstr>
      <vt:lpstr>Join Fitbit and Aggregate Data</vt:lpstr>
      <vt:lpstr>Features and label columns</vt:lpstr>
      <vt:lpstr>Train the Model And Accuracy</vt:lpstr>
      <vt:lpstr>If We Select three Features columns</vt:lpstr>
      <vt:lpstr>Train the Model </vt:lpstr>
      <vt:lpstr>Prediction</vt:lpstr>
      <vt:lpstr>Test Label</vt:lpstr>
      <vt:lpstr>Prediction and True Labels</vt:lpstr>
      <vt:lpstr>Decision Tree Classifier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Accelerating Data</dc:title>
  <dc:creator>Hussain Ali</dc:creator>
  <cp:lastModifiedBy>Student</cp:lastModifiedBy>
  <cp:revision>69</cp:revision>
  <dcterms:created xsi:type="dcterms:W3CDTF">2020-05-26T08:57:47Z</dcterms:created>
  <dcterms:modified xsi:type="dcterms:W3CDTF">2020-08-11T08:31:02Z</dcterms:modified>
</cp:coreProperties>
</file>